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0" r:id="rId5"/>
    <p:sldId id="273" r:id="rId6"/>
    <p:sldId id="269" r:id="rId7"/>
    <p:sldId id="263" r:id="rId8"/>
    <p:sldId id="275" r:id="rId9"/>
    <p:sldId id="271" r:id="rId10"/>
    <p:sldId id="278" r:id="rId11"/>
    <p:sldId id="261" r:id="rId12"/>
    <p:sldId id="262" r:id="rId13"/>
    <p:sldId id="280" r:id="rId14"/>
    <p:sldId id="274" r:id="rId15"/>
    <p:sldId id="266" r:id="rId16"/>
    <p:sldId id="272" r:id="rId17"/>
    <p:sldId id="276" r:id="rId18"/>
    <p:sldId id="279" r:id="rId19"/>
    <p:sldId id="260" r:id="rId20"/>
    <p:sldId id="264" r:id="rId21"/>
    <p:sldId id="277" r:id="rId22"/>
    <p:sldId id="265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9"/>
  </p:normalViewPr>
  <p:slideViewPr>
    <p:cSldViewPr snapToGrid="0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AD904-570B-2E40-BC13-59EBFFE7F256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E13A3-31E8-8942-BB34-AE2ABDE6D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46D18C6-3A50-A744-9C4E-8829951D80FF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42BD-FF68-3548-8B84-7DE3F3A4AF61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B9AB8-D21A-F343-BDD9-1626AAFDB2CD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90E9-54C0-644B-AE65-2B6BF2AFF17C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6C96-D3A2-6C4F-A146-4A7DC8A15D4C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5A79-3D2A-3041-AD7C-EC3EB72A264F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1276-90F9-3D4A-BCE4-1A60D3DFE8D2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05AF-437D-8A48-A7BA-03D9EAF4F8BE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F69F-8289-384B-9FAA-F5F5F72678E9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3DEF-147A-0641-8E7E-DDE172B6852E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AFB4-15A9-284A-BC0E-0CDE4797C522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84DD-04C1-4B45-821C-C073FD281D98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565B7-53B6-894E-8201-D923484B382B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A106-364A-2548-9B14-1F2B52329864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5B3B-7806-5F4C-BEFD-81064FB1CF92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2E65-0FE8-AB4D-9B53-6CCF5420A993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21A6-58BE-EF40-9550-08B32B119B51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BB8AEF-FA67-DC40-A632-82789E191FEE}" type="datetime1">
              <a:rPr lang="en-GB" smtClean="0"/>
              <a:t>12/03/2024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C4C8-E705-0213-7953-032C7D13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3442" y="3621264"/>
            <a:ext cx="6815669" cy="1246008"/>
          </a:xfrm>
        </p:spPr>
        <p:txBody>
          <a:bodyPr/>
          <a:lstStyle/>
          <a:p>
            <a:r>
              <a:rPr lang="en-US" sz="4000" b="1" dirty="0" err="1"/>
              <a:t>Projet</a:t>
            </a:r>
            <a:r>
              <a:rPr lang="en-US" sz="4000" b="1" dirty="0"/>
              <a:t> 9 : </a:t>
            </a:r>
            <a:r>
              <a:rPr lang="en-US" sz="4000" b="1" dirty="0" err="1"/>
              <a:t>Produisez</a:t>
            </a:r>
            <a:r>
              <a:rPr lang="en-US" sz="4000" b="1" dirty="0"/>
              <a:t> </a:t>
            </a:r>
            <a:r>
              <a:rPr lang="en-US" sz="4000" b="1" dirty="0" err="1"/>
              <a:t>une</a:t>
            </a:r>
            <a:r>
              <a:rPr lang="en-US" sz="4000" b="1" dirty="0"/>
              <a:t> étude de </a:t>
            </a:r>
            <a:r>
              <a:rPr lang="en-US" sz="4000" b="1" dirty="0" err="1"/>
              <a:t>marché</a:t>
            </a:r>
            <a:r>
              <a:rPr lang="en-US" sz="4000" b="1" dirty="0"/>
              <a:t> avec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EE400-BE65-861E-0AD9-25B4676DC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1" y="4779431"/>
            <a:ext cx="6999110" cy="560213"/>
          </a:xfrm>
        </p:spPr>
        <p:txBody>
          <a:bodyPr>
            <a:normAutofit fontScale="40000" lnSpcReduction="20000"/>
          </a:bodyPr>
          <a:lstStyle/>
          <a:p>
            <a:r>
              <a:rPr lang="en-US" sz="2500" dirty="0"/>
              <a:t>BY</a:t>
            </a:r>
          </a:p>
          <a:p>
            <a:r>
              <a:rPr lang="en-US" sz="3500" dirty="0"/>
              <a:t>CHIKAODILI DENG          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B4C68-0AE3-BBAE-E66C-2110881C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22" y="1603022"/>
            <a:ext cx="7258756" cy="182597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106972-6D64-6C7F-9E65-4CB120DB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4532" y="5059537"/>
            <a:ext cx="897467" cy="279400"/>
          </a:xfrm>
        </p:spPr>
        <p:txBody>
          <a:bodyPr/>
          <a:lstStyle/>
          <a:p>
            <a:fld id="{01615951-DD7E-2149-AD2B-0C5CE89B883B}" type="datetime1">
              <a:rPr lang="en-GB" sz="800" smtClean="0"/>
              <a:t>12/03/2024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36574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Les 4 </a:t>
            </a:r>
            <a:r>
              <a:rPr lang="en-GB" sz="3600" b="1" dirty="0" err="1">
                <a:solidFill>
                  <a:srgbClr val="000000"/>
                </a:solidFill>
              </a:rPr>
              <a:t>groupes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sélectionnés</a:t>
            </a:r>
            <a:r>
              <a:rPr lang="en-GB" sz="3600" b="1" dirty="0">
                <a:solidFill>
                  <a:srgbClr val="000000"/>
                </a:solidFill>
              </a:rPr>
              <a:t> par le 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dendrogramme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9690"/>
            <a:ext cx="9601196" cy="3618088"/>
          </a:xfrm>
        </p:spPr>
        <p:txBody>
          <a:bodyPr>
            <a:normAutofit/>
          </a:bodyPr>
          <a:lstStyle/>
          <a:p>
            <a:r>
              <a:rPr lang="en-US" dirty="0"/>
              <a:t>Les 4 </a:t>
            </a:r>
            <a:r>
              <a:rPr lang="en-US" dirty="0" err="1"/>
              <a:t>groupes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clusters </a:t>
            </a:r>
          </a:p>
          <a:p>
            <a:pPr marL="0" indent="0">
              <a:buNone/>
            </a:pPr>
            <a:r>
              <a:rPr lang="en-US" dirty="0" err="1"/>
              <a:t>sélectionnés</a:t>
            </a:r>
            <a:r>
              <a:rPr lang="en-US" dirty="0"/>
              <a:t> par </a:t>
            </a:r>
            <a:r>
              <a:rPr lang="en-US" b="1" dirty="0"/>
              <a:t>le </a:t>
            </a:r>
            <a:r>
              <a:rPr lang="en-US" b="1" dirty="0" err="1"/>
              <a:t>dendrogramme</a:t>
            </a:r>
            <a:r>
              <a:rPr lang="en-US" b="1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89D64-0569-35EC-135D-CB7B43DD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FE13A-7BF7-8F1C-D827-503FBD3C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0" y="2449689"/>
            <a:ext cx="5144847" cy="35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Evaluer</a:t>
            </a:r>
            <a:r>
              <a:rPr lang="en-US" sz="3600" b="1" dirty="0"/>
              <a:t> un </a:t>
            </a:r>
            <a:r>
              <a:rPr lang="en-US" sz="3600" b="1" dirty="0" err="1"/>
              <a:t>algorithme</a:t>
            </a:r>
            <a:r>
              <a:rPr lang="en-US" sz="3600" b="1" dirty="0"/>
              <a:t> de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 coefficient de Silhouette </a:t>
            </a:r>
          </a:p>
          <a:p>
            <a:pPr marL="0" indent="0">
              <a:buNone/>
            </a:pPr>
            <a:r>
              <a:rPr lang="en-US" dirty="0" err="1"/>
              <a:t>compris</a:t>
            </a:r>
            <a:r>
              <a:rPr lang="en-US" dirty="0"/>
              <a:t> entre </a:t>
            </a:r>
            <a:r>
              <a:rPr lang="en-US" b="1" dirty="0"/>
              <a:t>-1 et 1</a:t>
            </a:r>
            <a:r>
              <a:rPr lang="en-US" dirty="0"/>
              <a:t>, </a:t>
            </a:r>
            <a:r>
              <a:rPr lang="en-US" dirty="0" err="1"/>
              <a:t>d’autant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plus </a:t>
            </a:r>
            <a:r>
              <a:rPr lang="en-US" b="1" dirty="0" err="1"/>
              <a:t>proche</a:t>
            </a:r>
            <a:r>
              <a:rPr lang="en-US" b="1" dirty="0"/>
              <a:t> de 1 </a:t>
            </a:r>
            <a:r>
              <a:rPr lang="en-US" dirty="0"/>
              <a:t>que le score</a:t>
            </a:r>
          </a:p>
          <a:p>
            <a:pPr marL="0" indent="0">
              <a:buNone/>
            </a:pPr>
            <a:r>
              <a:rPr lang="en-US" dirty="0"/>
              <a:t>de cluster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b="1" dirty="0" err="1"/>
              <a:t>satisfaisante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21152-437C-0A4C-CBA0-BA0FAFC43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2556932"/>
            <a:ext cx="5174772" cy="36406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4DB23-1D75-6A54-EB3A-81DF3F73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7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Evaluer</a:t>
            </a:r>
            <a:r>
              <a:rPr lang="en-US" sz="3600" b="1" dirty="0"/>
              <a:t> un </a:t>
            </a:r>
            <a:r>
              <a:rPr lang="en-US" sz="3600" b="1" dirty="0" err="1"/>
              <a:t>algorithme</a:t>
            </a:r>
            <a:r>
              <a:rPr lang="en-US" sz="3600" b="1" dirty="0"/>
              <a:t> de clustering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5571"/>
            <a:ext cx="9601196" cy="3590693"/>
          </a:xfrm>
        </p:spPr>
        <p:txBody>
          <a:bodyPr/>
          <a:lstStyle/>
          <a:p>
            <a:r>
              <a:rPr lang="en-US" b="1" dirty="0"/>
              <a:t>L’ </a:t>
            </a:r>
            <a:r>
              <a:rPr lang="en-US" b="1" dirty="0" err="1"/>
              <a:t>indice</a:t>
            </a:r>
            <a:r>
              <a:rPr lang="en-US" b="1" dirty="0"/>
              <a:t> de Davies-Bouldin</a:t>
            </a:r>
          </a:p>
          <a:p>
            <a:pPr marL="0" indent="0">
              <a:buNone/>
            </a:pPr>
            <a:r>
              <a:rPr lang="en-US" dirty="0" err="1"/>
              <a:t>prend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compte</a:t>
            </a:r>
            <a:r>
              <a:rPr lang="en-US" dirty="0"/>
              <a:t> la </a:t>
            </a:r>
            <a:r>
              <a:rPr lang="en-US" b="1" dirty="0"/>
              <a:t>variance </a:t>
            </a:r>
          </a:p>
          <a:p>
            <a:pPr marL="0" indent="0">
              <a:buNone/>
            </a:pPr>
            <a:r>
              <a:rPr lang="en-US" b="1" dirty="0" err="1"/>
              <a:t>intraclasse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l’homogénéité</a:t>
            </a:r>
            <a:r>
              <a:rPr lang="en-US" i="1" dirty="0"/>
              <a:t>) </a:t>
            </a:r>
            <a:r>
              <a:rPr lang="en-US" dirty="0"/>
              <a:t>et </a:t>
            </a:r>
          </a:p>
          <a:p>
            <a:pPr marL="0" indent="0">
              <a:buNone/>
            </a:pPr>
            <a:r>
              <a:rPr lang="en-US" b="1" dirty="0" err="1"/>
              <a:t>interclasse</a:t>
            </a:r>
            <a:r>
              <a:rPr lang="en-US" b="1" dirty="0"/>
              <a:t> </a:t>
            </a:r>
            <a:r>
              <a:rPr lang="en-US" i="1" dirty="0"/>
              <a:t>(la separation).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52521-E5A3-463C-E026-FB6EFB5C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C3813-B66E-E69E-E19F-7ED35259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376" y="2475571"/>
            <a:ext cx="4579131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K-Means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7111"/>
            <a:ext cx="9601196" cy="3448757"/>
          </a:xfrm>
        </p:spPr>
        <p:txBody>
          <a:bodyPr/>
          <a:lstStyle/>
          <a:p>
            <a:r>
              <a:rPr lang="en-US" b="1" dirty="0"/>
              <a:t>L’ </a:t>
            </a:r>
            <a:r>
              <a:rPr lang="en-US" b="1" dirty="0" err="1"/>
              <a:t>algorithme</a:t>
            </a:r>
            <a:r>
              <a:rPr lang="en-US" b="1" dirty="0"/>
              <a:t> du k-means </a:t>
            </a:r>
            <a:r>
              <a:rPr lang="en-US" dirty="0" err="1"/>
              <a:t>ou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i="1" dirty="0" err="1"/>
              <a:t>l’algorithme</a:t>
            </a:r>
            <a:r>
              <a:rPr lang="en-US" b="1" i="1" dirty="0"/>
              <a:t> des </a:t>
            </a:r>
            <a:r>
              <a:rPr lang="en-US" b="1" i="1" dirty="0" err="1"/>
              <a:t>centres</a:t>
            </a:r>
            <a:r>
              <a:rPr lang="en-US" b="1" i="1" dirty="0"/>
              <a:t> mobiles </a:t>
            </a:r>
            <a:r>
              <a:rPr lang="en-US" dirty="0" err="1"/>
              <a:t>trouve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combien</a:t>
            </a:r>
            <a:r>
              <a:rPr lang="en-US" dirty="0"/>
              <a:t> des groups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faisant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sorte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b="1" dirty="0" err="1"/>
              <a:t>minimiser</a:t>
            </a:r>
            <a:r>
              <a:rPr lang="en-US" b="1" dirty="0"/>
              <a:t> </a:t>
            </a:r>
            <a:r>
              <a:rPr lang="en-US" b="1" dirty="0" err="1"/>
              <a:t>l’inertie</a:t>
            </a:r>
            <a:r>
              <a:rPr lang="en-US" b="1" dirty="0"/>
              <a:t> </a:t>
            </a:r>
            <a:r>
              <a:rPr lang="en-US" b="1" dirty="0" err="1"/>
              <a:t>intraclasse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A5E07-E90E-8492-DA9C-EB883E59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3" y="2427110"/>
            <a:ext cx="4565826" cy="38156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38DA-B943-B3DE-A7A5-6F286234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Tester les K-Means 5, 4, et 3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7111"/>
            <a:ext cx="9601196" cy="3541888"/>
          </a:xfrm>
        </p:spPr>
        <p:txBody>
          <a:bodyPr/>
          <a:lstStyle/>
          <a:p>
            <a:r>
              <a:rPr lang="en-US" sz="1800" b="1" dirty="0" err="1"/>
              <a:t>KMeans</a:t>
            </a:r>
            <a:r>
              <a:rPr lang="en-US" sz="1800" b="1" dirty="0"/>
              <a:t>(</a:t>
            </a:r>
            <a:r>
              <a:rPr lang="en-US" sz="1800" b="1" dirty="0" err="1"/>
              <a:t>n_clusters</a:t>
            </a:r>
            <a:r>
              <a:rPr lang="en-US" sz="1800" b="1" dirty="0"/>
              <a:t> = 5)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GB" sz="1400" b="1" dirty="0"/>
              <a:t>6.441206629237338e+18</a:t>
            </a:r>
            <a:endParaRPr lang="en-US" sz="1800" b="1" dirty="0"/>
          </a:p>
          <a:p>
            <a:r>
              <a:rPr lang="en-US" sz="1800" b="1" dirty="0" err="1"/>
              <a:t>KMeans</a:t>
            </a:r>
            <a:r>
              <a:rPr lang="en-US" sz="1800" b="1" dirty="0"/>
              <a:t>(</a:t>
            </a:r>
            <a:r>
              <a:rPr lang="en-US" sz="1800" b="1" dirty="0" err="1"/>
              <a:t>n_clusters</a:t>
            </a:r>
            <a:r>
              <a:rPr lang="en-US" sz="1800" b="1" dirty="0"/>
              <a:t> = 4)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GB" sz="1400" b="1" dirty="0"/>
              <a:t>9.023056609638547e+18</a:t>
            </a:r>
            <a:endParaRPr lang="en-US" sz="1800" b="1" dirty="0"/>
          </a:p>
          <a:p>
            <a:r>
              <a:rPr lang="en-US" sz="1800" b="1" dirty="0" err="1"/>
              <a:t>KMeans</a:t>
            </a:r>
            <a:r>
              <a:rPr lang="en-US" sz="1800" b="1" dirty="0"/>
              <a:t>(</a:t>
            </a:r>
            <a:r>
              <a:rPr lang="en-US" sz="1800" b="1" dirty="0" err="1"/>
              <a:t>n_clusters</a:t>
            </a:r>
            <a:r>
              <a:rPr lang="en-US" sz="1800" b="1" dirty="0"/>
              <a:t> = 3)</a:t>
            </a:r>
          </a:p>
          <a:p>
            <a:pPr marL="0" indent="0">
              <a:buNone/>
            </a:pPr>
            <a:r>
              <a:rPr lang="en-GB" sz="1400" b="1" dirty="0"/>
              <a:t>	1.264640428291374e+19</a:t>
            </a:r>
            <a:endParaRPr lang="en-US" sz="18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38DA-B943-B3DE-A7A5-6F286234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2505-21E2-E830-445B-A7B53DA7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8" y="2476145"/>
            <a:ext cx="6710359" cy="35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3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i="0" dirty="0">
                <a:solidFill>
                  <a:srgbClr val="000000"/>
                </a:solidFill>
                <a:effectLst/>
              </a:rPr>
              <a:t>Analyser les 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centroïdes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des classes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06801"/>
          </a:xfrm>
        </p:spPr>
        <p:txBody>
          <a:bodyPr>
            <a:normAutofit/>
          </a:bodyPr>
          <a:lstStyle/>
          <a:p>
            <a:r>
              <a:rPr lang="en-US" b="1" dirty="0"/>
              <a:t>Les centroids </a:t>
            </a:r>
            <a:r>
              <a:rPr lang="en-US" dirty="0" err="1"/>
              <a:t>sont</a:t>
            </a:r>
            <a:r>
              <a:rPr lang="en-US" dirty="0"/>
              <a:t> les </a:t>
            </a:r>
            <a:r>
              <a:rPr lang="en-US" dirty="0" err="1"/>
              <a:t>centres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gravité</a:t>
            </a:r>
            <a:r>
              <a:rPr lang="en-US" dirty="0"/>
              <a:t> des </a:t>
            </a:r>
            <a:r>
              <a:rPr lang="en-US" dirty="0" err="1"/>
              <a:t>groupes</a:t>
            </a:r>
            <a:r>
              <a:rPr lang="en-US" dirty="0"/>
              <a:t> que les </a:t>
            </a:r>
          </a:p>
          <a:p>
            <a:pPr marL="0" indent="0">
              <a:buNone/>
            </a:pPr>
            <a:r>
              <a:rPr lang="en-US" dirty="0"/>
              <a:t>placer </a:t>
            </a:r>
            <a:r>
              <a:rPr lang="en-US" dirty="0" err="1"/>
              <a:t>aléatoirement</a:t>
            </a:r>
            <a:r>
              <a:rPr lang="en-US" dirty="0"/>
              <a:t> dans </a:t>
            </a:r>
            <a:r>
              <a:rPr lang="en-US" dirty="0" err="1"/>
              <a:t>l’espace</a:t>
            </a:r>
            <a:r>
              <a:rPr lang="en-US" dirty="0"/>
              <a:t>.</a:t>
            </a:r>
          </a:p>
          <a:p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b="1" dirty="0"/>
              <a:t>point de </a:t>
            </a:r>
            <a:r>
              <a:rPr lang="en-US" b="1" dirty="0" err="1"/>
              <a:t>nuage</a:t>
            </a:r>
            <a:r>
              <a:rPr lang="en-US" b="1" dirty="0"/>
              <a:t> </a:t>
            </a:r>
            <a:r>
              <a:rPr lang="en-US" dirty="0"/>
              <a:t>et </a:t>
            </a:r>
          </a:p>
          <a:p>
            <a:pPr marL="0" indent="0">
              <a:buNone/>
            </a:pPr>
            <a:r>
              <a:rPr lang="en-US" dirty="0" err="1"/>
              <a:t>associe</a:t>
            </a:r>
            <a:r>
              <a:rPr lang="en-US" dirty="0"/>
              <a:t> </a:t>
            </a:r>
            <a:r>
              <a:rPr lang="en-US" b="1" dirty="0"/>
              <a:t>le cluster du </a:t>
            </a:r>
            <a:r>
              <a:rPr lang="en-US" b="1" dirty="0" err="1"/>
              <a:t>centroïde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plus </a:t>
            </a:r>
            <a:r>
              <a:rPr lang="en-US" b="1" dirty="0" err="1"/>
              <a:t>proche</a:t>
            </a:r>
            <a:r>
              <a:rPr lang="en-US" dirty="0"/>
              <a:t> pour </a:t>
            </a:r>
            <a:r>
              <a:rPr lang="en-US" dirty="0" err="1"/>
              <a:t>l’associer</a:t>
            </a:r>
            <a:r>
              <a:rPr lang="en-US" dirty="0"/>
              <a:t> au </a:t>
            </a:r>
          </a:p>
          <a:p>
            <a:pPr marL="0" indent="0">
              <a:buNone/>
            </a:pPr>
            <a:r>
              <a:rPr lang="en-US" b="1" dirty="0"/>
              <a:t>bon cluster.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9863-7BBA-C0E9-8D6F-35634597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E0A8F-780C-F819-A6FF-A5AF1493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2518305"/>
            <a:ext cx="5381622" cy="3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1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Density-Based Spatial Clustering of Applications with Noise (DBSCAN)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L’ </a:t>
            </a:r>
            <a:r>
              <a:rPr lang="en-US" b="1" dirty="0" err="1"/>
              <a:t>algorithme</a:t>
            </a:r>
            <a:r>
              <a:rPr lang="en-US" b="1" dirty="0"/>
              <a:t> DBSCAN </a:t>
            </a:r>
          </a:p>
          <a:p>
            <a:pPr marL="0" indent="0">
              <a:buNone/>
            </a:pPr>
            <a:r>
              <a:rPr lang="en-US" dirty="0" err="1"/>
              <a:t>construit</a:t>
            </a:r>
            <a:r>
              <a:rPr lang="en-US" dirty="0"/>
              <a:t> </a:t>
            </a:r>
            <a:r>
              <a:rPr lang="en-US" dirty="0" err="1"/>
              <a:t>l’ensemble</a:t>
            </a:r>
            <a:r>
              <a:rPr lang="en-US" dirty="0"/>
              <a:t> des points</a:t>
            </a:r>
          </a:p>
          <a:p>
            <a:pPr marL="0" indent="0">
              <a:buNone/>
            </a:pPr>
            <a:r>
              <a:rPr lang="en-US" dirty="0" err="1"/>
              <a:t>atteignables</a:t>
            </a:r>
            <a:r>
              <a:rPr lang="en-US" dirty="0"/>
              <a:t> </a:t>
            </a:r>
            <a:r>
              <a:rPr lang="en-US" b="1" dirty="0"/>
              <a:t>par </a:t>
            </a:r>
            <a:r>
              <a:rPr lang="en-US" b="1" dirty="0" err="1"/>
              <a:t>densité</a:t>
            </a:r>
            <a:r>
              <a:rPr lang="en-US" b="1" dirty="0"/>
              <a:t> </a:t>
            </a:r>
            <a:r>
              <a:rPr lang="en-US" dirty="0" err="1"/>
              <a:t>depuis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chacun</a:t>
            </a:r>
            <a:r>
              <a:rPr lang="en-US" dirty="0"/>
              <a:t> de points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A06AF-7DA6-F52A-253E-CE0303DD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22937-C6DA-D184-D2D4-3A3AFCE3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551" y="2464421"/>
            <a:ext cx="5263376" cy="35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88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La </a:t>
            </a:r>
            <a:r>
              <a:rPr lang="en-US" sz="3600" b="1" dirty="0" err="1"/>
              <a:t>comparaison</a:t>
            </a:r>
            <a:r>
              <a:rPr lang="en-US" sz="3600" b="1" dirty="0"/>
              <a:t> des 4 </a:t>
            </a:r>
            <a:r>
              <a:rPr lang="en-US" sz="3600" b="1" dirty="0" err="1"/>
              <a:t>groupes</a:t>
            </a:r>
            <a:r>
              <a:rPr lang="en-US" sz="3600" b="1" dirty="0"/>
              <a:t> </a:t>
            </a:r>
            <a:r>
              <a:rPr lang="en-US" sz="3600" b="1" dirty="0" err="1"/>
              <a:t>sélectionnés</a:t>
            </a:r>
            <a:r>
              <a:rPr lang="en-US" sz="3600" b="1" dirty="0"/>
              <a:t> après la </a:t>
            </a:r>
            <a:r>
              <a:rPr lang="en-US" sz="3600" b="1" dirty="0" err="1"/>
              <a:t>scalarisation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152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Le radar visualization : </a:t>
            </a:r>
          </a:p>
          <a:p>
            <a:r>
              <a:rPr lang="en-US" dirty="0"/>
              <a:t>La </a:t>
            </a:r>
            <a:r>
              <a:rPr lang="en-US" dirty="0" err="1"/>
              <a:t>comparaison</a:t>
            </a:r>
            <a:r>
              <a:rPr lang="en-US" dirty="0"/>
              <a:t> des 4 </a:t>
            </a:r>
            <a:r>
              <a:rPr lang="en-US" dirty="0" err="1"/>
              <a:t>groupes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sur le radar </a:t>
            </a:r>
            <a:r>
              <a:rPr lang="en-US" dirty="0" err="1"/>
              <a:t>en</a:t>
            </a:r>
            <a:r>
              <a:rPr lang="en-US" dirty="0"/>
              <a:t> regardant des</a:t>
            </a:r>
          </a:p>
          <a:p>
            <a:pPr marL="0" indent="0">
              <a:buNone/>
            </a:pPr>
            <a:r>
              <a:rPr lang="en-US" dirty="0"/>
              <a:t>variables </a:t>
            </a:r>
            <a:r>
              <a:rPr lang="en-US" dirty="0" err="1"/>
              <a:t>initiales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0F379-57D7-11B7-3558-0EF5EDD1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2471741"/>
            <a:ext cx="5362572" cy="3729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FE1D9-AFF0-448A-AA49-EB093555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4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 err="1">
                <a:solidFill>
                  <a:srgbClr val="000000"/>
                </a:solidFill>
              </a:rPr>
              <a:t>Comparaison</a:t>
            </a:r>
            <a:r>
              <a:rPr lang="en-GB" sz="3600" b="1" dirty="0">
                <a:solidFill>
                  <a:srgbClr val="000000"/>
                </a:solidFill>
              </a:rPr>
              <a:t> les 4 </a:t>
            </a:r>
            <a:r>
              <a:rPr lang="en-GB" sz="3600" b="1" dirty="0" err="1">
                <a:solidFill>
                  <a:srgbClr val="000000"/>
                </a:solidFill>
              </a:rPr>
              <a:t>groupes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sélectionnés</a:t>
            </a:r>
            <a:r>
              <a:rPr lang="en-US" sz="3600" b="1" dirty="0"/>
              <a:t> par le </a:t>
            </a:r>
            <a:r>
              <a:rPr lang="en-US" sz="3600" b="1" dirty="0" err="1"/>
              <a:t>dendrogramme</a:t>
            </a:r>
            <a:r>
              <a:rPr lang="en-US" sz="3600" b="1" dirty="0"/>
              <a:t> et après la </a:t>
            </a:r>
            <a:r>
              <a:rPr lang="en-US" sz="3600" b="1" dirty="0" err="1"/>
              <a:t>scalarisation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endParaRPr lang="en-US" sz="3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B7C170-B2F5-2D3A-3B10-71CBC685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49688"/>
            <a:ext cx="4800598" cy="35193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89D64-0569-35EC-135D-CB7B43DD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FE13A-7BF7-8F1C-D827-503FBD3C3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9689"/>
            <a:ext cx="4936273" cy="35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 La </a:t>
            </a:r>
            <a:r>
              <a:rPr lang="en-GB" sz="3600" b="1" dirty="0" err="1">
                <a:solidFill>
                  <a:srgbClr val="000000"/>
                </a:solidFill>
              </a:rPr>
              <a:t>boîte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à</a:t>
            </a:r>
            <a:r>
              <a:rPr lang="en-GB" sz="3600" b="1" dirty="0">
                <a:solidFill>
                  <a:srgbClr val="000000"/>
                </a:solidFill>
              </a:rPr>
              <a:t> moustaches pour 4 </a:t>
            </a:r>
            <a:r>
              <a:rPr lang="en-GB" sz="3600" b="1" dirty="0" err="1">
                <a:solidFill>
                  <a:srgbClr val="000000"/>
                </a:solidFill>
              </a:rPr>
              <a:t>groupes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sélectionnés</a:t>
            </a:r>
            <a:r>
              <a:rPr lang="en-GB" sz="3600" b="1" dirty="0">
                <a:solidFill>
                  <a:srgbClr val="000000"/>
                </a:solidFill>
              </a:rPr>
              <a:t> après la scalarisation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distribution des </a:t>
            </a:r>
            <a:r>
              <a:rPr lang="en-US" dirty="0" err="1"/>
              <a:t>données</a:t>
            </a:r>
            <a:r>
              <a:rPr lang="en-US" dirty="0"/>
              <a:t> des 4 </a:t>
            </a:r>
            <a:r>
              <a:rPr lang="en-US" dirty="0" err="1"/>
              <a:t>groupes</a:t>
            </a:r>
            <a:r>
              <a:rPr lang="en-US" dirty="0"/>
              <a:t> </a:t>
            </a:r>
            <a:r>
              <a:rPr lang="en-US" dirty="0" err="1"/>
              <a:t>sélectionnés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7C80D-FD43-0F08-230B-A4A170C7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26" y="3138306"/>
            <a:ext cx="3132671" cy="2737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D110C-14C6-2148-A5C4-0CCA652B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3138307"/>
            <a:ext cx="3166540" cy="2737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BCFD-9BAF-2143-5D24-3A8C2996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866" y="3138306"/>
            <a:ext cx="3124193" cy="27375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D735E-95D7-F44E-DDE9-0AAA7350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Objectifs</a:t>
            </a:r>
            <a:r>
              <a:rPr lang="en-US" sz="3600" b="1" dirty="0"/>
              <a:t> de la </a:t>
            </a:r>
            <a:r>
              <a:rPr lang="en-US" sz="3600" b="1" dirty="0" err="1"/>
              <a:t>présentation</a:t>
            </a:r>
            <a:r>
              <a:rPr lang="en-US" sz="3600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2267"/>
            <a:ext cx="9601196" cy="3702755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buNone/>
            </a:pPr>
            <a:r>
              <a:rPr lang="en-GB" sz="5500" b="1" i="0" dirty="0">
                <a:solidFill>
                  <a:srgbClr val="000000"/>
                </a:solidFill>
                <a:effectLst/>
              </a:rPr>
              <a:t>Mission 1: 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Proposer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une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première analyse des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groupements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 pays que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l’on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peut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cibler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pour exporter des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poulets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GB" sz="5500" i="0" dirty="0" err="1">
                <a:solidFill>
                  <a:srgbClr val="000000"/>
                </a:solidFill>
                <a:effectLst/>
              </a:rPr>
              <a:t>Pré-traitement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données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(la preparation, le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nettoyage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et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l’analyse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exploratoire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données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),</a:t>
            </a:r>
          </a:p>
          <a:p>
            <a:pPr algn="l"/>
            <a:r>
              <a:rPr lang="en-GB" sz="5500" i="0" dirty="0">
                <a:solidFill>
                  <a:srgbClr val="000000"/>
                </a:solidFill>
                <a:effectLst/>
              </a:rPr>
              <a:t>Tester la Classification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Ascendante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dirty="0" err="1">
                <a:solidFill>
                  <a:srgbClr val="000000"/>
                </a:solidFill>
              </a:rPr>
              <a:t>H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iérarchique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(CAH), avec un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dendrogramme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comme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visualisation,</a:t>
            </a:r>
          </a:p>
          <a:p>
            <a:pPr algn="l"/>
            <a:r>
              <a:rPr lang="en-GB" sz="5500" i="0" dirty="0">
                <a:solidFill>
                  <a:srgbClr val="000000"/>
                </a:solidFill>
                <a:effectLst/>
              </a:rPr>
              <a:t>Utiliser la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méthode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des K-Means,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afin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d’affiner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l’analyse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et comparer les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résultats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des deux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méthodes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 clustering</a:t>
            </a:r>
            <a:r>
              <a:rPr lang="en-GB" sz="5500" dirty="0">
                <a:solidFill>
                  <a:srgbClr val="000000"/>
                </a:solidFill>
              </a:rPr>
              <a:t>, a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nalyser les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centroïdes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des classes.</a:t>
            </a:r>
          </a:p>
          <a:p>
            <a:pPr marL="0" indent="0" algn="l">
              <a:buNone/>
            </a:pPr>
            <a:endParaRPr lang="en-GB" sz="550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GB" sz="5500" b="1" i="0" dirty="0">
                <a:solidFill>
                  <a:srgbClr val="000000"/>
                </a:solidFill>
                <a:effectLst/>
              </a:rPr>
              <a:t>Mission 2: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Approfondir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l'étude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marché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GB" sz="5500" i="0" dirty="0" err="1">
                <a:solidFill>
                  <a:srgbClr val="000000"/>
                </a:solidFill>
                <a:effectLst/>
              </a:rPr>
              <a:t>Réaliser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une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Analyse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Composantes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Principale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(ACP)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afin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de visualiser les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résultats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d'analyse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,</a:t>
            </a:r>
          </a:p>
          <a:p>
            <a:pPr algn="l"/>
            <a:r>
              <a:rPr lang="en-GB" sz="5500" i="0" dirty="0" err="1">
                <a:solidFill>
                  <a:srgbClr val="000000"/>
                </a:solidFill>
                <a:effectLst/>
              </a:rPr>
              <a:t>Comprendre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 les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groupes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, les liens entre les variables, les liens entre les </a:t>
            </a:r>
            <a:r>
              <a:rPr lang="en-GB" sz="5500" i="0" dirty="0" err="1">
                <a:solidFill>
                  <a:srgbClr val="000000"/>
                </a:solidFill>
                <a:effectLst/>
              </a:rPr>
              <a:t>individus</a:t>
            </a:r>
            <a:r>
              <a:rPr lang="en-GB" sz="550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5205E-1195-A74F-FFD9-EE980728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8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 cercle des </a:t>
            </a:r>
            <a:r>
              <a:rPr lang="en-US" sz="3600" b="1" dirty="0" err="1"/>
              <a:t>corrélations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9688"/>
            <a:ext cx="9601196" cy="37253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/>
              <a:t>Comprendre</a:t>
            </a:r>
            <a:r>
              <a:rPr lang="en-US" b="1" dirty="0"/>
              <a:t> les liaisons entre les variables : </a:t>
            </a:r>
          </a:p>
          <a:p>
            <a:r>
              <a:rPr lang="en-US" b="1" dirty="0"/>
              <a:t>La population, les </a:t>
            </a:r>
            <a:r>
              <a:rPr lang="en-US" b="1" dirty="0" err="1"/>
              <a:t>pertes</a:t>
            </a:r>
            <a:r>
              <a:rPr lang="en-US" b="1" dirty="0"/>
              <a:t>, et </a:t>
            </a:r>
          </a:p>
          <a:p>
            <a:pPr marL="0" indent="0">
              <a:buNone/>
            </a:pPr>
            <a:r>
              <a:rPr lang="en-US" b="1" dirty="0"/>
              <a:t>la </a:t>
            </a:r>
            <a:r>
              <a:rPr lang="en-US" b="1" dirty="0" err="1"/>
              <a:t>disponibilité</a:t>
            </a:r>
            <a:r>
              <a:rPr lang="en-US" b="1" dirty="0"/>
              <a:t> </a:t>
            </a:r>
            <a:r>
              <a:rPr lang="en-US" b="1" dirty="0" err="1"/>
              <a:t>intérieure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corrélées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positivement</a:t>
            </a:r>
            <a:r>
              <a:rPr lang="en-US" dirty="0"/>
              <a:t> au </a:t>
            </a:r>
            <a:r>
              <a:rPr lang="en-US" b="1" dirty="0"/>
              <a:t>F1 </a:t>
            </a:r>
          </a:p>
          <a:p>
            <a:pPr marL="0" indent="0">
              <a:buNone/>
            </a:pPr>
            <a:r>
              <a:rPr lang="en-US" i="1" dirty="0"/>
              <a:t>(35,3% de la variance </a:t>
            </a:r>
            <a:r>
              <a:rPr lang="en-US" i="1" dirty="0" err="1"/>
              <a:t>totale</a:t>
            </a:r>
            <a:r>
              <a:rPr lang="en-US" i="1" dirty="0"/>
              <a:t> des </a:t>
            </a:r>
            <a:r>
              <a:rPr lang="en-US" i="1" dirty="0" err="1"/>
              <a:t>données</a:t>
            </a:r>
            <a:r>
              <a:rPr lang="en-US" i="1" dirty="0"/>
              <a:t>)</a:t>
            </a:r>
          </a:p>
          <a:p>
            <a:r>
              <a:rPr lang="en-US" b="1" dirty="0"/>
              <a:t>La variation de stock, la </a:t>
            </a:r>
            <a:r>
              <a:rPr lang="en-US" b="1" dirty="0" err="1"/>
              <a:t>disponibilité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de proteins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quantité</a:t>
            </a:r>
            <a:r>
              <a:rPr lang="en-US" b="1" dirty="0"/>
              <a:t>, les importations,</a:t>
            </a:r>
          </a:p>
          <a:p>
            <a:pPr marL="0" indent="0">
              <a:buNone/>
            </a:pPr>
            <a:r>
              <a:rPr lang="en-US" b="1" dirty="0"/>
              <a:t>et les exportations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corrélées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négativement</a:t>
            </a:r>
            <a:r>
              <a:rPr lang="en-US" dirty="0"/>
              <a:t> au </a:t>
            </a:r>
            <a:r>
              <a:rPr lang="en-US" b="1" dirty="0"/>
              <a:t>F2 </a:t>
            </a:r>
          </a:p>
          <a:p>
            <a:pPr marL="0" indent="0">
              <a:buNone/>
            </a:pPr>
            <a:r>
              <a:rPr lang="en-US" i="1" dirty="0"/>
              <a:t>(21,3% de la variance </a:t>
            </a:r>
            <a:r>
              <a:rPr lang="en-US" i="1" dirty="0" err="1"/>
              <a:t>totale</a:t>
            </a:r>
            <a:r>
              <a:rPr lang="en-US" i="1" dirty="0"/>
              <a:t> des </a:t>
            </a:r>
            <a:r>
              <a:rPr lang="en-US" i="1" dirty="0" err="1"/>
              <a:t>données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F55BE3-9446-E988-055A-E5930C19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449688"/>
            <a:ext cx="4696178" cy="37253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5F97-BB13-26A5-3C5E-AD4B6D69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 </a:t>
            </a:r>
            <a:r>
              <a:rPr lang="en-US" sz="3600" b="1" dirty="0" err="1"/>
              <a:t>graphique</a:t>
            </a:r>
            <a:r>
              <a:rPr lang="en-US" sz="3600" b="1" dirty="0"/>
              <a:t> des </a:t>
            </a:r>
            <a:r>
              <a:rPr lang="en-US" sz="3600" b="1" dirty="0" err="1"/>
              <a:t>individus</a:t>
            </a:r>
            <a:r>
              <a:rPr lang="en-US" sz="3600" b="1" dirty="0"/>
              <a:t> </a:t>
            </a:r>
            <a:r>
              <a:rPr lang="en-US" sz="3600" b="1" dirty="0" err="1"/>
              <a:t>en</a:t>
            </a:r>
            <a:r>
              <a:rPr lang="en-US" sz="3600" b="1" dirty="0"/>
              <a:t> </a:t>
            </a:r>
            <a:r>
              <a:rPr lang="en-US" sz="3600" b="1" dirty="0" err="1"/>
              <a:t>parallèle</a:t>
            </a:r>
            <a:r>
              <a:rPr lang="en-US" sz="3600" b="1" dirty="0"/>
              <a:t> du cercle des </a:t>
            </a:r>
            <a:r>
              <a:rPr lang="en-US" sz="3600" b="1" dirty="0" err="1"/>
              <a:t>corrélations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0314"/>
            <a:ext cx="9601196" cy="36433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9F60E-A5DE-9AD6-9CBD-0AED5AF9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6" y="2500314"/>
            <a:ext cx="4410078" cy="3671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A85F9-7453-526A-233E-F246A4BF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5" y="2500314"/>
            <a:ext cx="4410077" cy="36718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EC55-63D1-2848-651C-18EC9CA1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Représenter</a:t>
            </a:r>
            <a:r>
              <a:rPr lang="en-US" sz="3600" b="1" dirty="0"/>
              <a:t> les </a:t>
            </a:r>
            <a:r>
              <a:rPr lang="en-US" sz="3600" b="1" dirty="0" err="1"/>
              <a:t>individues</a:t>
            </a:r>
            <a:r>
              <a:rPr lang="en-US" sz="3600" b="1" dirty="0"/>
              <a:t> sur les plans </a:t>
            </a:r>
            <a:r>
              <a:rPr lang="en-US" sz="3600" b="1" dirty="0" err="1"/>
              <a:t>factoriels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38400"/>
            <a:ext cx="9601196" cy="3810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Comprendre</a:t>
            </a:r>
            <a:r>
              <a:rPr lang="en-US" b="1" dirty="0"/>
              <a:t> les </a:t>
            </a:r>
            <a:r>
              <a:rPr lang="en-US" b="1" dirty="0" err="1"/>
              <a:t>variabilités</a:t>
            </a:r>
            <a:r>
              <a:rPr lang="en-US" b="1" dirty="0"/>
              <a:t> entre les </a:t>
            </a:r>
          </a:p>
          <a:p>
            <a:pPr marL="0" indent="0">
              <a:buNone/>
            </a:pPr>
            <a:r>
              <a:rPr lang="en-US" b="1" dirty="0" err="1"/>
              <a:t>individus</a:t>
            </a:r>
            <a:r>
              <a:rPr lang="en-US" b="1" dirty="0"/>
              <a:t> :</a:t>
            </a:r>
          </a:p>
          <a:p>
            <a:r>
              <a:rPr lang="en-US" i="1" dirty="0"/>
              <a:t>La difference entre les </a:t>
            </a:r>
            <a:r>
              <a:rPr lang="en-US" i="1" dirty="0" err="1"/>
              <a:t>individus</a:t>
            </a:r>
            <a:r>
              <a:rPr lang="en-US" i="1" dirty="0"/>
              <a:t> qui </a:t>
            </a:r>
            <a:r>
              <a:rPr lang="en-US" i="1" dirty="0" err="1"/>
              <a:t>ont</a:t>
            </a:r>
            <a:r>
              <a:rPr lang="en-US" i="1" dirty="0"/>
              <a:t> </a:t>
            </a:r>
            <a:r>
              <a:rPr lang="en-US" i="1" dirty="0" err="1"/>
              <a:t>une</a:t>
            </a:r>
            <a:r>
              <a:rPr lang="en-US" i="1" dirty="0"/>
              <a:t> </a:t>
            </a:r>
            <a:r>
              <a:rPr lang="en-US" i="1" dirty="0" err="1"/>
              <a:t>abcisse</a:t>
            </a:r>
            <a:r>
              <a:rPr lang="en-US" i="1" dirty="0"/>
              <a:t> </a:t>
            </a:r>
            <a:r>
              <a:rPr lang="en-US" i="1" dirty="0" err="1"/>
              <a:t>grande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de </a:t>
            </a:r>
            <a:r>
              <a:rPr lang="en-US" i="1" dirty="0" err="1"/>
              <a:t>ceux</a:t>
            </a:r>
            <a:r>
              <a:rPr lang="en-US" i="1" dirty="0"/>
              <a:t> qui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ont</a:t>
            </a:r>
            <a:r>
              <a:rPr lang="en-US" i="1" dirty="0"/>
              <a:t> petite </a:t>
            </a:r>
            <a:r>
              <a:rPr lang="en-US" dirty="0"/>
              <a:t>- Les pays avec des </a:t>
            </a:r>
            <a:r>
              <a:rPr lang="en-US" dirty="0" err="1"/>
              <a:t>grandes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 err="1"/>
              <a:t>abscisses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beaucoup de</a:t>
            </a:r>
            <a:r>
              <a:rPr lang="en-US" b="1" dirty="0"/>
              <a:t> population, des </a:t>
            </a:r>
            <a:r>
              <a:rPr lang="en-US" b="1" dirty="0" err="1"/>
              <a:t>pertes</a:t>
            </a:r>
            <a:r>
              <a:rPr lang="en-US" b="1" dirty="0"/>
              <a:t>, </a:t>
            </a:r>
          </a:p>
          <a:p>
            <a:pPr marL="0" indent="0">
              <a:buNone/>
            </a:pPr>
            <a:r>
              <a:rPr lang="en-US" b="1" dirty="0"/>
              <a:t>et de </a:t>
            </a:r>
            <a:r>
              <a:rPr lang="en-US" b="1" dirty="0" err="1"/>
              <a:t>disponibilité</a:t>
            </a:r>
            <a:r>
              <a:rPr lang="en-US" b="1" dirty="0"/>
              <a:t> </a:t>
            </a:r>
            <a:r>
              <a:rPr lang="en-US" b="1" dirty="0" err="1"/>
              <a:t>intérieure</a:t>
            </a:r>
            <a:r>
              <a:rPr lang="en-US" b="1" dirty="0"/>
              <a:t> (</a:t>
            </a:r>
            <a:r>
              <a:rPr lang="en-US" b="1" dirty="0" err="1"/>
              <a:t>l’Indonesie</a:t>
            </a:r>
            <a:r>
              <a:rPr lang="en-US" b="1" dirty="0"/>
              <a:t>).</a:t>
            </a:r>
            <a:endParaRPr lang="en-US" dirty="0"/>
          </a:p>
          <a:p>
            <a:r>
              <a:rPr lang="en-US" i="1" dirty="0"/>
              <a:t>La difference entre deux </a:t>
            </a:r>
            <a:r>
              <a:rPr lang="en-US" i="1" dirty="0" err="1"/>
              <a:t>individus</a:t>
            </a:r>
            <a:r>
              <a:rPr lang="en-US" i="1" dirty="0"/>
              <a:t> </a:t>
            </a:r>
            <a:r>
              <a:rPr lang="en-US" i="1" dirty="0" err="1"/>
              <a:t>ont</a:t>
            </a:r>
            <a:r>
              <a:rPr lang="en-US" i="1" dirty="0"/>
              <a:t> </a:t>
            </a:r>
            <a:r>
              <a:rPr lang="en-US" i="1" dirty="0" err="1"/>
              <a:t>à</a:t>
            </a:r>
            <a:r>
              <a:rPr lang="en-US" i="1" dirty="0"/>
              <a:t> </a:t>
            </a:r>
            <a:r>
              <a:rPr lang="en-US" i="1" dirty="0" err="1"/>
              <a:t>peu</a:t>
            </a:r>
            <a:r>
              <a:rPr lang="en-US" i="1" dirty="0"/>
              <a:t> </a:t>
            </a:r>
            <a:r>
              <a:rPr lang="en-US" i="1" dirty="0" err="1"/>
              <a:t>près</a:t>
            </a:r>
            <a:r>
              <a:rPr lang="en-US" i="1" dirty="0"/>
              <a:t> la </a:t>
            </a:r>
            <a:r>
              <a:rPr lang="en-US" i="1" dirty="0" err="1"/>
              <a:t>même</a:t>
            </a:r>
            <a:r>
              <a:rPr lang="en-US" i="1" dirty="0"/>
              <a:t> </a:t>
            </a:r>
          </a:p>
          <a:p>
            <a:pPr marL="0" indent="0">
              <a:buNone/>
            </a:pPr>
            <a:r>
              <a:rPr lang="en-US" i="1" dirty="0" err="1"/>
              <a:t>abcisse</a:t>
            </a:r>
            <a:r>
              <a:rPr lang="en-US" i="1" dirty="0"/>
              <a:t> </a:t>
            </a:r>
            <a:r>
              <a:rPr lang="en-US" i="1" dirty="0" err="1"/>
              <a:t>mais</a:t>
            </a:r>
            <a:r>
              <a:rPr lang="en-US" i="1" dirty="0"/>
              <a:t> des </a:t>
            </a:r>
            <a:r>
              <a:rPr lang="en-US" i="1" dirty="0" err="1"/>
              <a:t>ordonnées</a:t>
            </a:r>
            <a:r>
              <a:rPr lang="en-US" i="1" dirty="0"/>
              <a:t> très </a:t>
            </a:r>
            <a:r>
              <a:rPr lang="en-US" i="1" dirty="0" err="1"/>
              <a:t>différents</a:t>
            </a:r>
            <a:r>
              <a:rPr lang="en-US" i="1" dirty="0"/>
              <a:t> </a:t>
            </a:r>
            <a:r>
              <a:rPr lang="en-US" dirty="0"/>
              <a:t>- Les pays avec </a:t>
            </a:r>
          </a:p>
          <a:p>
            <a:pPr marL="0" indent="0">
              <a:buNone/>
            </a:pPr>
            <a:r>
              <a:rPr lang="en-US" dirty="0"/>
              <a:t>des </a:t>
            </a:r>
            <a:r>
              <a:rPr lang="en-US" dirty="0" err="1"/>
              <a:t>ordonnées</a:t>
            </a:r>
            <a:r>
              <a:rPr lang="en-US" dirty="0"/>
              <a:t> très </a:t>
            </a:r>
            <a:r>
              <a:rPr lang="en-US" dirty="0" err="1"/>
              <a:t>différentes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beaucoup de </a:t>
            </a:r>
          </a:p>
          <a:p>
            <a:pPr marL="0" indent="0">
              <a:buNone/>
            </a:pPr>
            <a:r>
              <a:rPr lang="en-US" b="1" dirty="0" err="1"/>
              <a:t>disponibilité</a:t>
            </a:r>
            <a:r>
              <a:rPr lang="en-US" b="1" dirty="0"/>
              <a:t> de protein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quantité</a:t>
            </a:r>
            <a:r>
              <a:rPr lang="en-US" b="1" dirty="0"/>
              <a:t> (la France)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4209F-472A-3EBF-EAE8-00C97681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438400"/>
            <a:ext cx="4267197" cy="37479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E139-3186-273A-AE68-14B74ED9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5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Les </a:t>
            </a:r>
            <a:r>
              <a:rPr lang="en-US" sz="3600" b="1" dirty="0" err="1"/>
              <a:t>résultats</a:t>
            </a:r>
            <a:r>
              <a:rPr lang="en-US" sz="3600" b="1" dirty="0"/>
              <a:t> et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0313"/>
            <a:ext cx="9601196" cy="37290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Le cluster 1 </a:t>
            </a:r>
            <a:r>
              <a:rPr lang="en-US" dirty="0"/>
              <a:t>(</a:t>
            </a:r>
            <a:r>
              <a:rPr lang="en-GB" dirty="0"/>
              <a:t>Afrique du Sud, Argentine, </a:t>
            </a:r>
            <a:r>
              <a:rPr lang="en-GB" dirty="0" err="1"/>
              <a:t>Colombie</a:t>
            </a:r>
            <a:r>
              <a:rPr lang="en-GB" dirty="0"/>
              <a:t>, </a:t>
            </a:r>
            <a:r>
              <a:rPr lang="en-GB" dirty="0" err="1"/>
              <a:t>Espagne</a:t>
            </a:r>
            <a:r>
              <a:rPr lang="en-GB" dirty="0"/>
              <a:t>, </a:t>
            </a:r>
            <a:r>
              <a:rPr lang="en-GB" dirty="0" err="1"/>
              <a:t>Indonésie</a:t>
            </a:r>
            <a:r>
              <a:rPr lang="en-GB" dirty="0"/>
              <a:t>, </a:t>
            </a:r>
            <a:r>
              <a:rPr lang="en-GB" dirty="0" err="1"/>
              <a:t>Malaisie</a:t>
            </a:r>
            <a:r>
              <a:rPr lang="en-GB" dirty="0"/>
              <a:t>, Myanmar, Pakistan, Philippines, Viet Nam</a:t>
            </a:r>
            <a:r>
              <a:rPr lang="en-US" dirty="0"/>
              <a:t>)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lang="en-US" dirty="0" err="1"/>
              <a:t>basé</a:t>
            </a:r>
            <a:r>
              <a:rPr lang="en-US" dirty="0"/>
              <a:t> sur </a:t>
            </a:r>
            <a:r>
              <a:rPr lang="en-US" b="1" dirty="0"/>
              <a:t>les </a:t>
            </a:r>
            <a:r>
              <a:rPr lang="en-US" b="1" dirty="0" err="1"/>
              <a:t>critères</a:t>
            </a:r>
            <a:r>
              <a:rPr lang="en-US" b="1" dirty="0"/>
              <a:t> </a:t>
            </a:r>
            <a:r>
              <a:rPr lang="en-US" dirty="0" err="1"/>
              <a:t>suivantes</a:t>
            </a:r>
            <a:r>
              <a:rPr lang="en-US" dirty="0"/>
              <a:t> : </a:t>
            </a:r>
          </a:p>
          <a:p>
            <a:r>
              <a:rPr lang="en-US" b="1" dirty="0" err="1"/>
              <a:t>L’availabilité</a:t>
            </a:r>
            <a:r>
              <a:rPr lang="en-US" b="1" dirty="0"/>
              <a:t> </a:t>
            </a:r>
            <a:r>
              <a:rPr lang="en-US" dirty="0"/>
              <a:t>- La </a:t>
            </a:r>
            <a:r>
              <a:rPr lang="en-US" dirty="0" err="1"/>
              <a:t>disponibilité</a:t>
            </a:r>
            <a:r>
              <a:rPr lang="en-US" dirty="0"/>
              <a:t> </a:t>
            </a:r>
            <a:r>
              <a:rPr lang="en-US" dirty="0" err="1"/>
              <a:t>intérieur</a:t>
            </a:r>
            <a:r>
              <a:rPr lang="en-US" dirty="0"/>
              <a:t>, la population, et les </a:t>
            </a:r>
            <a:r>
              <a:rPr lang="en-US" dirty="0" err="1"/>
              <a:t>pertes</a:t>
            </a:r>
            <a:r>
              <a:rPr lang="en-US" dirty="0"/>
              <a:t>,</a:t>
            </a:r>
          </a:p>
          <a:p>
            <a:r>
              <a:rPr lang="en-US" b="1" dirty="0" err="1"/>
              <a:t>L’qualité</a:t>
            </a:r>
            <a:r>
              <a:rPr lang="en-US" dirty="0"/>
              <a:t> – La </a:t>
            </a:r>
            <a:r>
              <a:rPr lang="en-US" dirty="0" err="1"/>
              <a:t>disponibilité</a:t>
            </a:r>
            <a:r>
              <a:rPr lang="en-US" dirty="0"/>
              <a:t> de proteins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quantité</a:t>
            </a:r>
            <a:r>
              <a:rPr lang="en-US" dirty="0"/>
              <a:t>,</a:t>
            </a:r>
          </a:p>
          <a:p>
            <a:r>
              <a:rPr lang="en-US" b="1" dirty="0" err="1"/>
              <a:t>L’économie</a:t>
            </a:r>
            <a:r>
              <a:rPr lang="en-US" b="1" dirty="0"/>
              <a:t> </a:t>
            </a:r>
            <a:r>
              <a:rPr lang="en-US" dirty="0"/>
              <a:t>– Les pays </a:t>
            </a:r>
            <a:r>
              <a:rPr lang="en-US" dirty="0" err="1"/>
              <a:t>ayants</a:t>
            </a:r>
            <a:r>
              <a:rPr lang="en-US" dirty="0"/>
              <a:t> des </a:t>
            </a:r>
            <a:r>
              <a:rPr lang="en-US" dirty="0" err="1"/>
              <a:t>ressources</a:t>
            </a:r>
            <a:r>
              <a:rPr lang="en-US" dirty="0"/>
              <a:t>, </a:t>
            </a:r>
          </a:p>
          <a:p>
            <a:r>
              <a:rPr lang="en-US" b="1" dirty="0"/>
              <a:t>La politique </a:t>
            </a:r>
            <a:r>
              <a:rPr lang="en-US" dirty="0"/>
              <a:t>– La </a:t>
            </a:r>
            <a:r>
              <a:rPr lang="en-US" dirty="0" err="1"/>
              <a:t>stabilité</a:t>
            </a:r>
            <a:r>
              <a:rPr lang="en-US" dirty="0"/>
              <a:t> du </a:t>
            </a:r>
            <a:r>
              <a:rPr lang="en-US" dirty="0" err="1"/>
              <a:t>gouvernement</a:t>
            </a:r>
            <a:r>
              <a:rPr lang="en-US" dirty="0"/>
              <a:t>,</a:t>
            </a:r>
          </a:p>
          <a:p>
            <a:r>
              <a:rPr lang="en-US" b="1" dirty="0"/>
              <a:t>La </a:t>
            </a:r>
            <a:r>
              <a:rPr lang="en-US" b="1" dirty="0" err="1"/>
              <a:t>proximité</a:t>
            </a:r>
            <a:r>
              <a:rPr lang="en-US" b="1" dirty="0"/>
              <a:t> </a:t>
            </a:r>
            <a:r>
              <a:rPr lang="en-US" b="1" dirty="0" err="1"/>
              <a:t>géographique</a:t>
            </a:r>
            <a:r>
              <a:rPr lang="en-US" b="1" dirty="0"/>
              <a:t> </a:t>
            </a:r>
            <a:r>
              <a:rPr lang="en-US" dirty="0"/>
              <a:t>– Les pays </a:t>
            </a:r>
            <a:r>
              <a:rPr lang="en-US" dirty="0" err="1"/>
              <a:t>en</a:t>
            </a:r>
            <a:r>
              <a:rPr lang="en-US" dirty="0"/>
              <a:t> Europe.</a:t>
            </a:r>
          </a:p>
          <a:p>
            <a:pPr marL="0" indent="0">
              <a:buNone/>
            </a:pPr>
            <a:r>
              <a:rPr lang="en-US" b="1" dirty="0"/>
              <a:t>Pour alimenter </a:t>
            </a:r>
            <a:r>
              <a:rPr lang="en-US" b="1" dirty="0" err="1"/>
              <a:t>l’analyse</a:t>
            </a:r>
            <a:r>
              <a:rPr lang="en-US" dirty="0"/>
              <a:t>,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critères</a:t>
            </a:r>
            <a:r>
              <a:rPr lang="en-US" dirty="0"/>
              <a:t> sera </a:t>
            </a:r>
            <a:r>
              <a:rPr lang="en-US" dirty="0" err="1"/>
              <a:t>peaufinés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échangeant</a:t>
            </a:r>
            <a:r>
              <a:rPr lang="en-US" dirty="0"/>
              <a:t> avec des experts.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757CF-1C0F-DFE9-ABCF-FE4FE806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0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53569"/>
            <a:ext cx="9601196" cy="1303867"/>
          </a:xfrm>
        </p:spPr>
        <p:txBody>
          <a:bodyPr>
            <a:normAutofit fontScale="90000"/>
          </a:bodyPr>
          <a:lstStyle/>
          <a:p>
            <a:br>
              <a:rPr lang="en-US" sz="4000" b="1" dirty="0"/>
            </a:br>
            <a:r>
              <a:rPr lang="en-US" b="1" dirty="0"/>
              <a:t>Merci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tous</a:t>
            </a:r>
            <a:r>
              <a:rPr lang="en-US" b="1" dirty="0"/>
              <a:t>!!!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CCE1A-7A9B-FF02-4C02-39D8EEEA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28EAB-B7CF-FEBE-10A5-10818BE7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2557462"/>
            <a:ext cx="8958262" cy="3551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13062-5FFF-9F6A-D7C3-B50473EDC538}"/>
              </a:ext>
            </a:extLst>
          </p:cNvPr>
          <p:cNvSpPr txBox="1"/>
          <p:nvPr/>
        </p:nvSpPr>
        <p:spPr>
          <a:xfrm>
            <a:off x="6855845" y="5061088"/>
            <a:ext cx="3498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Merci </a:t>
            </a:r>
            <a:r>
              <a:rPr lang="en-US" sz="4000" b="1" dirty="0" err="1">
                <a:solidFill>
                  <a:srgbClr val="FFFF00"/>
                </a:solidFill>
              </a:rPr>
              <a:t>à</a:t>
            </a:r>
            <a:r>
              <a:rPr lang="en-US" sz="4000" b="1" dirty="0">
                <a:solidFill>
                  <a:srgbClr val="FFFF00"/>
                </a:solidFill>
              </a:rPr>
              <a:t> </a:t>
            </a:r>
            <a:r>
              <a:rPr lang="en-US" sz="4000" b="1" dirty="0" err="1">
                <a:solidFill>
                  <a:srgbClr val="FFFF00"/>
                </a:solidFill>
              </a:rPr>
              <a:t>tous</a:t>
            </a:r>
            <a:r>
              <a:rPr lang="en-US" sz="4000" b="1" dirty="0">
                <a:solidFill>
                  <a:srgbClr val="FFFF00"/>
                </a:solidFill>
              </a:rPr>
              <a:t>!!!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0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Pré-traitement</a:t>
            </a:r>
            <a:r>
              <a:rPr lang="en-US" sz="3600" b="1" dirty="0"/>
              <a:t> des </a:t>
            </a:r>
            <a:r>
              <a:rPr lang="en-US" sz="3600" b="1" dirty="0" err="1"/>
              <a:t>données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86025"/>
            <a:ext cx="9601196" cy="3729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i="0" dirty="0">
                <a:solidFill>
                  <a:srgbClr val="000000"/>
                </a:solidFill>
                <a:effectLst/>
              </a:rPr>
              <a:t>La preparation</a:t>
            </a:r>
            <a:r>
              <a:rPr lang="en-GB" b="1" dirty="0">
                <a:solidFill>
                  <a:srgbClr val="000000"/>
                </a:solidFill>
              </a:rPr>
              <a:t> et</a:t>
            </a:r>
            <a:r>
              <a:rPr lang="en-GB" b="1" i="0" dirty="0">
                <a:solidFill>
                  <a:srgbClr val="000000"/>
                </a:solidFill>
                <a:effectLst/>
              </a:rPr>
              <a:t> le </a:t>
            </a:r>
            <a:r>
              <a:rPr lang="en-GB" b="1" i="0" dirty="0" err="1">
                <a:solidFill>
                  <a:srgbClr val="000000"/>
                </a:solidFill>
                <a:effectLst/>
              </a:rPr>
              <a:t>nettoyage</a:t>
            </a:r>
            <a:r>
              <a:rPr lang="en-GB" b="1" i="0" dirty="0">
                <a:solidFill>
                  <a:srgbClr val="000000"/>
                </a:solidFill>
                <a:effectLst/>
              </a:rPr>
              <a:t> des </a:t>
            </a:r>
            <a:r>
              <a:rPr lang="en-GB" b="1" i="0" dirty="0" err="1">
                <a:solidFill>
                  <a:srgbClr val="000000"/>
                </a:solidFill>
                <a:effectLst/>
              </a:rPr>
              <a:t>données</a:t>
            </a:r>
            <a:r>
              <a:rPr lang="en-GB" b="1" dirty="0">
                <a:solidFill>
                  <a:srgbClr val="000000"/>
                </a:solidFill>
              </a:rPr>
              <a:t> : </a:t>
            </a:r>
            <a:endParaRPr lang="en-GB" b="1" i="0" dirty="0">
              <a:solidFill>
                <a:srgbClr val="000000"/>
              </a:solidFill>
              <a:effectLst/>
            </a:endParaRPr>
          </a:p>
          <a:p>
            <a:r>
              <a:rPr lang="en-GB" dirty="0" err="1">
                <a:solidFill>
                  <a:srgbClr val="000000"/>
                </a:solidFill>
              </a:rPr>
              <a:t>Télécharger</a:t>
            </a:r>
            <a:r>
              <a:rPr lang="en-GB" dirty="0">
                <a:solidFill>
                  <a:srgbClr val="000000"/>
                </a:solidFill>
              </a:rPr>
              <a:t> des packages</a:t>
            </a:r>
            <a:endParaRPr lang="en-GB" i="0" dirty="0">
              <a:solidFill>
                <a:srgbClr val="000000"/>
              </a:solidFill>
              <a:effectLst/>
            </a:endParaRPr>
          </a:p>
          <a:p>
            <a:r>
              <a:rPr lang="en-GB" dirty="0">
                <a:solidFill>
                  <a:srgbClr val="000000"/>
                </a:solidFill>
              </a:rPr>
              <a:t>Importer des </a:t>
            </a:r>
            <a:r>
              <a:rPr lang="en-GB" dirty="0" err="1">
                <a:solidFill>
                  <a:srgbClr val="000000"/>
                </a:solidFill>
              </a:rPr>
              <a:t>fichiers</a:t>
            </a:r>
            <a:r>
              <a:rPr lang="en-GB" dirty="0">
                <a:solidFill>
                  <a:srgbClr val="000000"/>
                </a:solidFill>
              </a:rPr>
              <a:t> csv; </a:t>
            </a:r>
            <a:r>
              <a:rPr lang="en-GB" i="1" dirty="0">
                <a:solidFill>
                  <a:srgbClr val="000000"/>
                </a:solidFill>
              </a:rPr>
              <a:t>‘</a:t>
            </a:r>
            <a:r>
              <a:rPr lang="en-GB" b="1" i="1" dirty="0">
                <a:solidFill>
                  <a:srgbClr val="000000"/>
                </a:solidFill>
              </a:rPr>
              <a:t>DisponibiliteAlimentaire_2017’ </a:t>
            </a:r>
            <a:r>
              <a:rPr lang="en-GB" dirty="0">
                <a:solidFill>
                  <a:srgbClr val="000000"/>
                </a:solidFill>
              </a:rPr>
              <a:t>et </a:t>
            </a:r>
            <a:r>
              <a:rPr lang="en-GB" b="1" i="1" dirty="0">
                <a:solidFill>
                  <a:srgbClr val="000000"/>
                </a:solidFill>
              </a:rPr>
              <a:t>‘Population_2000_2018’</a:t>
            </a:r>
          </a:p>
          <a:p>
            <a:r>
              <a:rPr lang="en-GB" dirty="0" err="1">
                <a:solidFill>
                  <a:srgbClr val="000000"/>
                </a:solidFill>
              </a:rPr>
              <a:t>Remplacer</a:t>
            </a:r>
            <a:r>
              <a:rPr lang="en-GB" i="0" dirty="0">
                <a:solidFill>
                  <a:srgbClr val="000000"/>
                </a:solidFill>
                <a:effectLst/>
              </a:rPr>
              <a:t> des </a:t>
            </a:r>
            <a:r>
              <a:rPr lang="en-GB" i="0" dirty="0" err="1">
                <a:solidFill>
                  <a:srgbClr val="000000"/>
                </a:solidFill>
                <a:effectLst/>
              </a:rPr>
              <a:t>valeurs</a:t>
            </a:r>
            <a:r>
              <a:rPr lang="en-GB" i="0" dirty="0">
                <a:solidFill>
                  <a:srgbClr val="000000"/>
                </a:solidFill>
                <a:effectLst/>
              </a:rPr>
              <a:t> </a:t>
            </a:r>
            <a:r>
              <a:rPr lang="en-GB" i="0" dirty="0" err="1">
                <a:solidFill>
                  <a:srgbClr val="000000"/>
                </a:solidFill>
                <a:effectLst/>
              </a:rPr>
              <a:t>manquantes</a:t>
            </a:r>
            <a:r>
              <a:rPr lang="en-GB" i="0" dirty="0">
                <a:solidFill>
                  <a:srgbClr val="000000"/>
                </a:solidFill>
                <a:effectLst/>
              </a:rPr>
              <a:t> par </a:t>
            </a:r>
            <a:r>
              <a:rPr lang="en-GB" i="0" dirty="0" err="1">
                <a:solidFill>
                  <a:srgbClr val="000000"/>
                </a:solidFill>
                <a:effectLst/>
              </a:rPr>
              <a:t>zéros</a:t>
            </a:r>
            <a:endParaRPr lang="en-GB" i="0" dirty="0">
              <a:solidFill>
                <a:srgbClr val="000000"/>
              </a:solidFill>
              <a:effectLst/>
            </a:endParaRPr>
          </a:p>
          <a:p>
            <a:r>
              <a:rPr lang="en-GB" dirty="0" err="1">
                <a:solidFill>
                  <a:srgbClr val="000000"/>
                </a:solidFill>
              </a:rPr>
              <a:t>Chercher</a:t>
            </a:r>
            <a:r>
              <a:rPr lang="en-GB" dirty="0">
                <a:solidFill>
                  <a:srgbClr val="000000"/>
                </a:solidFill>
              </a:rPr>
              <a:t> des </a:t>
            </a:r>
            <a:r>
              <a:rPr lang="en-GB" dirty="0" err="1">
                <a:solidFill>
                  <a:srgbClr val="000000"/>
                </a:solidFill>
              </a:rPr>
              <a:t>doublons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GB" dirty="0" err="1">
                <a:solidFill>
                  <a:srgbClr val="000000"/>
                </a:solidFill>
              </a:rPr>
              <a:t>Sélectionner</a:t>
            </a:r>
            <a:r>
              <a:rPr lang="en-GB" dirty="0">
                <a:solidFill>
                  <a:srgbClr val="000000"/>
                </a:solidFill>
              </a:rPr>
              <a:t> des </a:t>
            </a:r>
            <a:r>
              <a:rPr lang="en-GB" dirty="0" err="1">
                <a:solidFill>
                  <a:srgbClr val="000000"/>
                </a:solidFill>
              </a:rPr>
              <a:t>données</a:t>
            </a:r>
            <a:r>
              <a:rPr lang="en-GB" dirty="0">
                <a:solidFill>
                  <a:srgbClr val="000000"/>
                </a:solidFill>
              </a:rPr>
              <a:t> de </a:t>
            </a:r>
            <a:r>
              <a:rPr lang="en-GB" b="1" i="1" dirty="0">
                <a:solidFill>
                  <a:srgbClr val="000000"/>
                </a:solidFill>
              </a:rPr>
              <a:t>‘</a:t>
            </a:r>
            <a:r>
              <a:rPr lang="en-GB" b="1" i="1" dirty="0" err="1">
                <a:solidFill>
                  <a:srgbClr val="000000"/>
                </a:solidFill>
              </a:rPr>
              <a:t>Viande</a:t>
            </a:r>
            <a:r>
              <a:rPr lang="en-GB" b="1" i="1" dirty="0">
                <a:solidFill>
                  <a:srgbClr val="000000"/>
                </a:solidFill>
              </a:rPr>
              <a:t> de </a:t>
            </a:r>
            <a:r>
              <a:rPr lang="en-GB" b="1" i="1" dirty="0" err="1">
                <a:solidFill>
                  <a:srgbClr val="000000"/>
                </a:solidFill>
              </a:rPr>
              <a:t>Volailles</a:t>
            </a:r>
            <a:r>
              <a:rPr lang="en-GB" b="1" i="1" dirty="0">
                <a:solidFill>
                  <a:srgbClr val="000000"/>
                </a:solidFill>
              </a:rPr>
              <a:t>’ et ‘Population_2018’</a:t>
            </a:r>
          </a:p>
          <a:p>
            <a:r>
              <a:rPr lang="en-GB" dirty="0" err="1">
                <a:solidFill>
                  <a:srgbClr val="000000"/>
                </a:solidFill>
              </a:rPr>
              <a:t>Joindre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i="0" dirty="0">
                <a:solidFill>
                  <a:srgbClr val="000000"/>
                </a:solidFill>
                <a:effectLst/>
              </a:rPr>
              <a:t>des </a:t>
            </a:r>
            <a:r>
              <a:rPr lang="en-GB" i="0" dirty="0" err="1">
                <a:solidFill>
                  <a:srgbClr val="000000"/>
                </a:solidFill>
                <a:effectLst/>
              </a:rPr>
              <a:t>fichiers</a:t>
            </a:r>
            <a:r>
              <a:rPr lang="en-GB" i="0" dirty="0">
                <a:solidFill>
                  <a:srgbClr val="000000"/>
                </a:solidFill>
                <a:effectLst/>
              </a:rPr>
              <a:t> des </a:t>
            </a:r>
            <a:r>
              <a:rPr lang="en-GB" b="1" i="1" dirty="0">
                <a:solidFill>
                  <a:srgbClr val="000000"/>
                </a:solidFill>
              </a:rPr>
              <a:t>‘</a:t>
            </a:r>
            <a:r>
              <a:rPr lang="en-GB" b="1" i="1" dirty="0" err="1">
                <a:solidFill>
                  <a:srgbClr val="000000"/>
                </a:solidFill>
              </a:rPr>
              <a:t>Viande</a:t>
            </a:r>
            <a:r>
              <a:rPr lang="en-GB" b="1" i="1" dirty="0">
                <a:solidFill>
                  <a:srgbClr val="000000"/>
                </a:solidFill>
              </a:rPr>
              <a:t> de </a:t>
            </a:r>
            <a:r>
              <a:rPr lang="en-GB" b="1" i="1" dirty="0" err="1">
                <a:solidFill>
                  <a:srgbClr val="000000"/>
                </a:solidFill>
              </a:rPr>
              <a:t>Volailles</a:t>
            </a:r>
            <a:r>
              <a:rPr lang="en-GB" b="1" i="1" dirty="0">
                <a:solidFill>
                  <a:srgbClr val="000000"/>
                </a:solidFill>
              </a:rPr>
              <a:t>’ et ‘Population_2018’</a:t>
            </a:r>
            <a:endParaRPr lang="en-GB" i="0" dirty="0">
              <a:solidFill>
                <a:srgbClr val="000000"/>
              </a:solidFill>
              <a:effectLst/>
            </a:endParaRPr>
          </a:p>
          <a:p>
            <a:r>
              <a:rPr lang="en-GB" dirty="0" err="1">
                <a:solidFill>
                  <a:srgbClr val="000000"/>
                </a:solidFill>
              </a:rPr>
              <a:t>Enlever</a:t>
            </a:r>
            <a:r>
              <a:rPr lang="en-GB" dirty="0">
                <a:solidFill>
                  <a:srgbClr val="000000"/>
                </a:solidFill>
              </a:rPr>
              <a:t> des </a:t>
            </a:r>
            <a:r>
              <a:rPr lang="en-GB" dirty="0" err="1">
                <a:solidFill>
                  <a:srgbClr val="000000"/>
                </a:solidFill>
              </a:rPr>
              <a:t>valeurs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aberrantes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b="1" i="1" dirty="0">
                <a:solidFill>
                  <a:srgbClr val="000000"/>
                </a:solidFill>
              </a:rPr>
              <a:t>(outliers)</a:t>
            </a:r>
            <a:endParaRPr lang="en-GB" b="1" i="1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99FFA-1F04-0219-0A51-E024C1E3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7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La distribution des </a:t>
            </a:r>
            <a:r>
              <a:rPr lang="en-GB" sz="3600" b="1" dirty="0" err="1">
                <a:solidFill>
                  <a:srgbClr val="000000"/>
                </a:solidFill>
              </a:rPr>
              <a:t>données</a:t>
            </a:r>
            <a:r>
              <a:rPr lang="en-GB" sz="3600" b="1" dirty="0">
                <a:solidFill>
                  <a:srgbClr val="000000"/>
                </a:solidFill>
              </a:rPr>
              <a:t> avec de </a:t>
            </a:r>
            <a:r>
              <a:rPr lang="en-GB" sz="3600" b="1" dirty="0" err="1">
                <a:solidFill>
                  <a:srgbClr val="000000"/>
                </a:solidFill>
              </a:rPr>
              <a:t>boîte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à</a:t>
            </a:r>
            <a:r>
              <a:rPr lang="en-GB" sz="3600" b="1" dirty="0">
                <a:solidFill>
                  <a:srgbClr val="000000"/>
                </a:solidFill>
              </a:rPr>
              <a:t> moustaches</a:t>
            </a:r>
            <a:endParaRPr lang="en-GB" sz="36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D2FE1-5C92-2FC6-AAEF-AA365CC8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2506131"/>
            <a:ext cx="9101137" cy="36417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9C60F-3210-8A45-72B8-5656B05E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6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La distribution des </a:t>
            </a:r>
            <a:r>
              <a:rPr lang="en-GB" sz="3600" b="1" dirty="0" err="1">
                <a:solidFill>
                  <a:srgbClr val="000000"/>
                </a:solidFill>
              </a:rPr>
              <a:t>données</a:t>
            </a:r>
            <a:r>
              <a:rPr lang="en-GB" sz="3600" b="1" dirty="0">
                <a:solidFill>
                  <a:srgbClr val="000000"/>
                </a:solidFill>
              </a:rPr>
              <a:t> avec des </a:t>
            </a:r>
            <a:r>
              <a:rPr lang="en-GB" sz="3600" b="1" dirty="0" err="1">
                <a:solidFill>
                  <a:srgbClr val="000000"/>
                </a:solidFill>
              </a:rPr>
              <a:t>histogrammes</a:t>
            </a:r>
            <a:endParaRPr lang="en-GB" sz="36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8273"/>
            <a:ext cx="9601196" cy="3613859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B1B50-2B1B-6116-E12F-03154F49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48272"/>
            <a:ext cx="2960511" cy="3613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2B1FB-1F0B-6A3E-66B9-F509D91D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12" y="2448271"/>
            <a:ext cx="3228621" cy="3613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C97AE-F61D-F0DF-EEE8-5E54BF67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534" y="2448271"/>
            <a:ext cx="3412064" cy="361385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EDBD5F8-B8E1-28F4-F905-EA872F78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0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La </a:t>
            </a:r>
            <a:r>
              <a:rPr lang="en-GB" sz="3600" b="1" dirty="0" err="1">
                <a:solidFill>
                  <a:srgbClr val="000000"/>
                </a:solidFill>
              </a:rPr>
              <a:t>corrélation</a:t>
            </a:r>
            <a:r>
              <a:rPr lang="en-GB" sz="3600" b="1" dirty="0">
                <a:solidFill>
                  <a:srgbClr val="000000"/>
                </a:solidFill>
              </a:rPr>
              <a:t> des </a:t>
            </a:r>
            <a:r>
              <a:rPr lang="en-GB" sz="3600" b="1" dirty="0" err="1">
                <a:solidFill>
                  <a:srgbClr val="000000"/>
                </a:solidFill>
              </a:rPr>
              <a:t>données</a:t>
            </a:r>
            <a:endParaRPr lang="en-GB" sz="3600" b="1" dirty="0">
              <a:solidFill>
                <a:srgbClr val="00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17D2D1-B774-547F-FFB0-F99EB2FD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262" y="2472267"/>
            <a:ext cx="7843837" cy="3742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3ABE7-F6AF-5435-3F9F-2A0A6183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8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i="0" dirty="0">
                <a:solidFill>
                  <a:srgbClr val="000000"/>
                </a:solidFill>
                <a:effectLst/>
              </a:rPr>
              <a:t>L’ Analyse 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Composantes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Principale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(ACP) 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60978"/>
            <a:ext cx="9601196" cy="34148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L’ACP</a:t>
            </a:r>
            <a:r>
              <a:rPr lang="en-US" dirty="0"/>
              <a:t> </a:t>
            </a:r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d’étudier</a:t>
            </a:r>
            <a:r>
              <a:rPr lang="en-US" dirty="0"/>
              <a:t> :</a:t>
            </a:r>
          </a:p>
          <a:p>
            <a:r>
              <a:rPr lang="en-US" dirty="0"/>
              <a:t>Les </a:t>
            </a:r>
            <a:r>
              <a:rPr lang="en-US" b="1" dirty="0" err="1"/>
              <a:t>variabilités</a:t>
            </a:r>
            <a:r>
              <a:rPr lang="en-US" b="1" dirty="0"/>
              <a:t> entre les </a:t>
            </a:r>
            <a:r>
              <a:rPr lang="en-US" b="1" dirty="0" err="1"/>
              <a:t>individus</a:t>
            </a:r>
            <a:r>
              <a:rPr lang="en-US" b="1" dirty="0"/>
              <a:t> :</a:t>
            </a:r>
          </a:p>
          <a:p>
            <a:pPr marL="0" indent="0">
              <a:buNone/>
            </a:pPr>
            <a:r>
              <a:rPr lang="en-US" dirty="0"/>
              <a:t>les differences et les resemblances</a:t>
            </a:r>
          </a:p>
          <a:p>
            <a:r>
              <a:rPr lang="en-US" dirty="0"/>
              <a:t>Les </a:t>
            </a:r>
            <a:r>
              <a:rPr lang="en-US" b="1" dirty="0"/>
              <a:t>liaisons entre les variables :</a:t>
            </a:r>
          </a:p>
          <a:p>
            <a:pPr marL="0" indent="0">
              <a:buNone/>
            </a:pPr>
            <a:r>
              <a:rPr lang="en-US" dirty="0" err="1"/>
              <a:t>regrouper</a:t>
            </a:r>
            <a:r>
              <a:rPr lang="en-US" dirty="0"/>
              <a:t> des variables </a:t>
            </a:r>
            <a:r>
              <a:rPr lang="en-US" dirty="0" err="1"/>
              <a:t>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nouvelles</a:t>
            </a:r>
            <a:r>
              <a:rPr lang="en-US" dirty="0"/>
              <a:t>  variables </a:t>
            </a:r>
            <a:r>
              <a:rPr lang="en-US" dirty="0" err="1"/>
              <a:t>synthétiques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1302C-E835-0B64-1040-477214D75CEA}"/>
              </a:ext>
            </a:extLst>
          </p:cNvPr>
          <p:cNvSpPr txBox="1"/>
          <p:nvPr/>
        </p:nvSpPr>
        <p:spPr>
          <a:xfrm>
            <a:off x="2867378" y="28560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66EB3-3A96-FC21-1578-9FFB8372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2556932"/>
            <a:ext cx="4902197" cy="36834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85F08-843D-FCCA-079D-5EFCC4CF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2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La </a:t>
            </a:r>
            <a:r>
              <a:rPr lang="en-GB" sz="3600" b="1" dirty="0" err="1">
                <a:solidFill>
                  <a:srgbClr val="000000"/>
                </a:solidFill>
              </a:rPr>
              <a:t>corrélation</a:t>
            </a:r>
            <a:r>
              <a:rPr lang="en-GB" sz="3600" b="1" dirty="0">
                <a:solidFill>
                  <a:srgbClr val="000000"/>
                </a:solidFill>
              </a:rPr>
              <a:t> des </a:t>
            </a:r>
            <a:r>
              <a:rPr lang="en-GB" sz="3600" b="1" dirty="0" err="1">
                <a:solidFill>
                  <a:srgbClr val="000000"/>
                </a:solidFill>
              </a:rPr>
              <a:t>composantes</a:t>
            </a:r>
            <a:r>
              <a:rPr lang="en-GB" sz="3600" b="1" dirty="0">
                <a:solidFill>
                  <a:srgbClr val="000000"/>
                </a:solidFill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principales</a:t>
            </a:r>
            <a:endParaRPr lang="en-GB" sz="3600" b="1" dirty="0">
              <a:solidFill>
                <a:srgbClr val="00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197279-7959-36BB-F647-4A56D3AB4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75" y="2557995"/>
            <a:ext cx="8454117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B940-FF19-0CF5-193C-C64ED1A4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0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7CAA-AC93-9D7B-E0D1-7B42DF8E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0000"/>
                </a:solidFill>
              </a:rPr>
              <a:t>L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a </a:t>
            </a:r>
            <a:r>
              <a:rPr lang="en-GB" sz="3600" b="1" dirty="0">
                <a:solidFill>
                  <a:srgbClr val="000000"/>
                </a:solidFill>
              </a:rPr>
              <a:t>C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lassification </a:t>
            </a:r>
            <a:r>
              <a:rPr lang="en-GB" sz="3600" b="1" dirty="0" err="1">
                <a:solidFill>
                  <a:srgbClr val="000000"/>
                </a:solidFill>
              </a:rPr>
              <a:t>A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scendante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b="1" dirty="0" err="1">
                <a:solidFill>
                  <a:srgbClr val="000000"/>
                </a:solidFill>
              </a:rPr>
              <a:t>H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iérarchique</a:t>
            </a:r>
            <a:r>
              <a:rPr lang="en-GB" sz="3600" b="1" i="0" dirty="0">
                <a:solidFill>
                  <a:srgbClr val="000000"/>
                </a:solidFill>
                <a:effectLst/>
              </a:rPr>
              <a:t> avec un </a:t>
            </a:r>
            <a:r>
              <a:rPr lang="en-GB" sz="3600" b="1" i="0" dirty="0" err="1">
                <a:solidFill>
                  <a:srgbClr val="000000"/>
                </a:solidFill>
                <a:effectLst/>
              </a:rPr>
              <a:t>dendrogramme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2ED-4AFA-A452-3C84-4DE4F2C2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9690"/>
            <a:ext cx="9601196" cy="3618088"/>
          </a:xfrm>
        </p:spPr>
        <p:txBody>
          <a:bodyPr>
            <a:normAutofit/>
          </a:bodyPr>
          <a:lstStyle/>
          <a:p>
            <a:r>
              <a:rPr lang="en-US" dirty="0" err="1"/>
              <a:t>Cette</a:t>
            </a:r>
            <a:r>
              <a:rPr lang="en-US" dirty="0"/>
              <a:t> arborescence,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un </a:t>
            </a:r>
            <a:r>
              <a:rPr lang="en-US" b="1" dirty="0" err="1"/>
              <a:t>dendrogramme</a:t>
            </a:r>
            <a:r>
              <a:rPr lang="en-US" b="1" dirty="0"/>
              <a:t> </a:t>
            </a:r>
            <a:r>
              <a:rPr lang="en-US" dirty="0"/>
              <a:t>qui </a:t>
            </a:r>
            <a:r>
              <a:rPr lang="en-US" dirty="0" err="1"/>
              <a:t>regroupe</a:t>
            </a:r>
            <a:r>
              <a:rPr lang="en-US" dirty="0"/>
              <a:t> les</a:t>
            </a:r>
          </a:p>
          <a:p>
            <a:pPr marL="0" indent="0">
              <a:buNone/>
            </a:pPr>
            <a:r>
              <a:rPr lang="en-US" dirty="0" err="1"/>
              <a:t>différents</a:t>
            </a:r>
            <a:r>
              <a:rPr lang="en-US" dirty="0"/>
              <a:t> clusters par </a:t>
            </a:r>
            <a:r>
              <a:rPr lang="en-US" b="1" dirty="0"/>
              <a:t>un clustering </a:t>
            </a:r>
          </a:p>
          <a:p>
            <a:pPr marL="0" indent="0">
              <a:buNone/>
            </a:pPr>
            <a:r>
              <a:rPr lang="en-US" b="1" dirty="0" err="1"/>
              <a:t>agglomératif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C16C6-AD0B-87DD-6743-59A2BEA3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67" y="2449690"/>
            <a:ext cx="5071530" cy="37027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89D64-0569-35EC-135D-CB7B43DD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95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8556</TotalTime>
  <Words>859</Words>
  <Application>Microsoft Macintosh PowerPoint</Application>
  <PresentationFormat>Widescreen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Garamond</vt:lpstr>
      <vt:lpstr>Organic</vt:lpstr>
      <vt:lpstr>Projet 9 : Produisez une étude de marché avec Python </vt:lpstr>
      <vt:lpstr>Objectifs de la présentation </vt:lpstr>
      <vt:lpstr>Pré-traitement des données</vt:lpstr>
      <vt:lpstr>La distribution des données avec de boîte à moustaches</vt:lpstr>
      <vt:lpstr>La distribution des données avec des histogrammes</vt:lpstr>
      <vt:lpstr>La corrélation des données</vt:lpstr>
      <vt:lpstr>L’ Analyse Composantes Principale (ACP) </vt:lpstr>
      <vt:lpstr>La corrélation des composantes principales</vt:lpstr>
      <vt:lpstr>La Classification Ascendante Hiérarchique avec un dendrogramme</vt:lpstr>
      <vt:lpstr>Les 4 groupes sélectionnés par le  dendrogramme</vt:lpstr>
      <vt:lpstr>Evaluer un algorithme de clustering</vt:lpstr>
      <vt:lpstr>Evaluer un algorithme de clustering</vt:lpstr>
      <vt:lpstr>K-Means</vt:lpstr>
      <vt:lpstr>Tester les K-Means 5, 4, et 3</vt:lpstr>
      <vt:lpstr>Analyser les centroïdes des classes</vt:lpstr>
      <vt:lpstr>Density-Based Spatial Clustering of Applications with Noise (DBSCAN)</vt:lpstr>
      <vt:lpstr>La comparaison des 4 groupes sélectionnés après la scalarisation</vt:lpstr>
      <vt:lpstr>Comparaison les 4 groupes sélectionnés par le dendrogramme et après la scalarisation </vt:lpstr>
      <vt:lpstr> La boîte à moustaches pour 4 groupes sélectionnés après la scalarisation</vt:lpstr>
      <vt:lpstr>Le cercle des corrélations</vt:lpstr>
      <vt:lpstr>Le graphique des individus en parallèle du cercle des corrélations</vt:lpstr>
      <vt:lpstr>Représenter les individues sur les plans factoriels</vt:lpstr>
      <vt:lpstr>Les résultats et recommendations</vt:lpstr>
      <vt:lpstr> Merci à tous!!!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Chika Mchikky</dc:creator>
  <cp:lastModifiedBy>Chika Mchikky</cp:lastModifiedBy>
  <cp:revision>18</cp:revision>
  <dcterms:created xsi:type="dcterms:W3CDTF">2024-02-11T19:49:08Z</dcterms:created>
  <dcterms:modified xsi:type="dcterms:W3CDTF">2024-03-12T16:35:08Z</dcterms:modified>
</cp:coreProperties>
</file>